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1"/>
    <p:sldMasterId id="2147483790" r:id="rId2"/>
    <p:sldMasterId id="2147483802" r:id="rId3"/>
  </p:sldMasterIdLst>
  <p:notesMasterIdLst>
    <p:notesMasterId r:id="rId9"/>
  </p:notesMasterIdLst>
  <p:sldIdLst>
    <p:sldId id="298" r:id="rId4"/>
    <p:sldId id="299" r:id="rId5"/>
    <p:sldId id="300" r:id="rId6"/>
    <p:sldId id="301" r:id="rId7"/>
    <p:sldId id="30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E51604-7DB2-8527-CD1B-3F33A5EE3943}" name="Rob Bailis" initials="RB" userId="S::rob.bailis@sei.org::f1cd3a2a-2058-4d05-866e-1fee19f49a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GHILARDI" initials="AG" lastIdx="1" clrIdx="0">
    <p:extLst>
      <p:ext uri="{19B8F6BF-5375-455C-9EA6-DF929625EA0E}">
        <p15:presenceInfo xmlns:p15="http://schemas.microsoft.com/office/powerpoint/2012/main" userId="b1c545d3008f06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49B"/>
    <a:srgbClr val="7D99A5"/>
    <a:srgbClr val="455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0717" autoAdjust="0"/>
  </p:normalViewPr>
  <p:slideViewPr>
    <p:cSldViewPr snapToGrid="0">
      <p:cViewPr varScale="1">
        <p:scale>
          <a:sx n="80" d="100"/>
          <a:sy n="80" d="100"/>
        </p:scale>
        <p:origin x="533" y="6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E5AE3-2749-4E4A-B66F-32C78100A1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3658F21-104C-4A5B-8537-5D66F9EF04A3}">
      <dgm:prSet/>
      <dgm:spPr/>
      <dgm:t>
        <a:bodyPr/>
        <a:lstStyle/>
        <a:p>
          <a:r>
            <a:rPr lang="en-US"/>
            <a:t>Should fNRB decrease each year if project is effective?</a:t>
          </a:r>
        </a:p>
      </dgm:t>
    </dgm:pt>
    <dgm:pt modelId="{B3EF1CF2-DF3D-4068-8056-F2406DFAAAC9}" type="parTrans" cxnId="{DD19B8A6-9C1D-4944-BB4F-4C2986BC36DB}">
      <dgm:prSet/>
      <dgm:spPr/>
      <dgm:t>
        <a:bodyPr/>
        <a:lstStyle/>
        <a:p>
          <a:endParaRPr lang="en-US"/>
        </a:p>
      </dgm:t>
    </dgm:pt>
    <dgm:pt modelId="{A6A42481-3640-485E-B704-F9CB06833697}" type="sibTrans" cxnId="{DD19B8A6-9C1D-4944-BB4F-4C2986BC36DB}">
      <dgm:prSet/>
      <dgm:spPr/>
      <dgm:t>
        <a:bodyPr/>
        <a:lstStyle/>
        <a:p>
          <a:endParaRPr lang="en-US"/>
        </a:p>
      </dgm:t>
    </dgm:pt>
    <dgm:pt modelId="{FDA3CBAD-4649-4EE2-84A4-27182C149A94}">
      <dgm:prSet/>
      <dgm:spPr/>
      <dgm:t>
        <a:bodyPr/>
        <a:lstStyle/>
        <a:p>
          <a:r>
            <a:rPr lang="en-US"/>
            <a:t>Tracking differences in fNRB overtime to enhance ratings robustness?</a:t>
          </a:r>
        </a:p>
      </dgm:t>
    </dgm:pt>
    <dgm:pt modelId="{7D9BA470-65F6-436B-AAF6-60D601D77A22}" type="parTrans" cxnId="{6DB0C539-747B-429C-829E-2109F9180533}">
      <dgm:prSet/>
      <dgm:spPr/>
      <dgm:t>
        <a:bodyPr/>
        <a:lstStyle/>
        <a:p>
          <a:endParaRPr lang="en-US"/>
        </a:p>
      </dgm:t>
    </dgm:pt>
    <dgm:pt modelId="{1DB93F26-B7F5-4664-B84E-AA46612DA190}" type="sibTrans" cxnId="{6DB0C539-747B-429C-829E-2109F9180533}">
      <dgm:prSet/>
      <dgm:spPr/>
      <dgm:t>
        <a:bodyPr/>
        <a:lstStyle/>
        <a:p>
          <a:endParaRPr lang="en-US"/>
        </a:p>
      </dgm:t>
    </dgm:pt>
    <dgm:pt modelId="{5339C4D6-252C-4179-8863-51DD85B88357}">
      <dgm:prSet/>
      <dgm:spPr/>
      <dgm:t>
        <a:bodyPr/>
        <a:lstStyle/>
        <a:p>
          <a:r>
            <a:rPr lang="en-US"/>
            <a:t>Explanation of BURN fNRB method and differences to MoFuSS?</a:t>
          </a:r>
        </a:p>
      </dgm:t>
    </dgm:pt>
    <dgm:pt modelId="{20DB2F0F-483A-436C-82EF-20CBE44FD567}" type="parTrans" cxnId="{F3CE458E-C50E-43F3-8EEF-7171E3262672}">
      <dgm:prSet/>
      <dgm:spPr/>
      <dgm:t>
        <a:bodyPr/>
        <a:lstStyle/>
        <a:p>
          <a:endParaRPr lang="en-US"/>
        </a:p>
      </dgm:t>
    </dgm:pt>
    <dgm:pt modelId="{D3A3D12B-672C-4149-894C-0A2708AE97EA}" type="sibTrans" cxnId="{F3CE458E-C50E-43F3-8EEF-7171E3262672}">
      <dgm:prSet/>
      <dgm:spPr/>
      <dgm:t>
        <a:bodyPr/>
        <a:lstStyle/>
        <a:p>
          <a:endParaRPr lang="en-US"/>
        </a:p>
      </dgm:t>
    </dgm:pt>
    <dgm:pt modelId="{6DD2608A-1A5E-47E7-86D1-3D241CD6040C}">
      <dgm:prSet/>
      <dgm:spPr/>
      <dgm:t>
        <a:bodyPr/>
        <a:lstStyle/>
        <a:p>
          <a:r>
            <a:rPr lang="en-US"/>
            <a:t>What is the fNRB accuracy for commodity-based fuels like charcoal?</a:t>
          </a:r>
        </a:p>
      </dgm:t>
    </dgm:pt>
    <dgm:pt modelId="{650E9116-2222-46C5-9DE1-A88338AD3802}" type="parTrans" cxnId="{554CD49F-FD4C-41AE-A96F-F3363B31CC95}">
      <dgm:prSet/>
      <dgm:spPr/>
      <dgm:t>
        <a:bodyPr/>
        <a:lstStyle/>
        <a:p>
          <a:endParaRPr lang="en-US"/>
        </a:p>
      </dgm:t>
    </dgm:pt>
    <dgm:pt modelId="{1129E590-CB51-46F6-B6AE-17CB771069F2}" type="sibTrans" cxnId="{554CD49F-FD4C-41AE-A96F-F3363B31CC95}">
      <dgm:prSet/>
      <dgm:spPr/>
      <dgm:t>
        <a:bodyPr/>
        <a:lstStyle/>
        <a:p>
          <a:endParaRPr lang="en-US"/>
        </a:p>
      </dgm:t>
    </dgm:pt>
    <dgm:pt modelId="{9057CF0A-DA4B-4837-BBB9-6FEEEB4DE6C4}">
      <dgm:prSet/>
      <dgm:spPr/>
      <dgm:t>
        <a:bodyPr/>
        <a:lstStyle/>
        <a:p>
          <a:r>
            <a:rPr lang="en-US"/>
            <a:t>How can you know where fuel is sourced from?</a:t>
          </a:r>
        </a:p>
      </dgm:t>
    </dgm:pt>
    <dgm:pt modelId="{1714D63B-45F1-434C-88A1-04AEE22C4532}" type="parTrans" cxnId="{3BC0A65F-171A-4378-9087-8D26720333F9}">
      <dgm:prSet/>
      <dgm:spPr/>
      <dgm:t>
        <a:bodyPr/>
        <a:lstStyle/>
        <a:p>
          <a:endParaRPr lang="en-US"/>
        </a:p>
      </dgm:t>
    </dgm:pt>
    <dgm:pt modelId="{E5DBF3F6-B73C-48EB-8FDC-6844792B80B2}" type="sibTrans" cxnId="{3BC0A65F-171A-4378-9087-8D26720333F9}">
      <dgm:prSet/>
      <dgm:spPr/>
      <dgm:t>
        <a:bodyPr/>
        <a:lstStyle/>
        <a:p>
          <a:endParaRPr lang="en-US"/>
        </a:p>
      </dgm:t>
    </dgm:pt>
    <dgm:pt modelId="{A84AADBE-E554-40A8-8E51-C23235EF5F46}">
      <dgm:prSet/>
      <dgm:spPr/>
      <dgm:t>
        <a:bodyPr/>
        <a:lstStyle/>
        <a:p>
          <a:r>
            <a:rPr lang="en-US"/>
            <a:t>fNRB for households which don't disclose household locations?</a:t>
          </a:r>
        </a:p>
      </dgm:t>
    </dgm:pt>
    <dgm:pt modelId="{7858166F-E1FB-402E-A976-A0092B5DAB05}" type="parTrans" cxnId="{406181C1-8116-48D1-841A-23064957707C}">
      <dgm:prSet/>
      <dgm:spPr/>
      <dgm:t>
        <a:bodyPr/>
        <a:lstStyle/>
        <a:p>
          <a:endParaRPr lang="en-US"/>
        </a:p>
      </dgm:t>
    </dgm:pt>
    <dgm:pt modelId="{5C527ADB-A0D2-4456-9617-7994A99A3BEB}" type="sibTrans" cxnId="{406181C1-8116-48D1-841A-23064957707C}">
      <dgm:prSet/>
      <dgm:spPr/>
      <dgm:t>
        <a:bodyPr/>
        <a:lstStyle/>
        <a:p>
          <a:endParaRPr lang="en-US"/>
        </a:p>
      </dgm:t>
    </dgm:pt>
    <dgm:pt modelId="{B4F42C73-1850-4880-8DCD-5BEC5FD3F546}">
      <dgm:prSet/>
      <dgm:spPr/>
      <dgm:t>
        <a:bodyPr/>
        <a:lstStyle/>
        <a:p>
          <a:r>
            <a:rPr lang="en-US"/>
            <a:t>fNRB for households which rely mainly on harvest residue e.g. they have no impact on forest dynamics?</a:t>
          </a:r>
        </a:p>
      </dgm:t>
    </dgm:pt>
    <dgm:pt modelId="{DE4E7AA3-65C5-44F9-BC9B-A001D9B0C0FB}" type="parTrans" cxnId="{D49C4631-0B56-44B0-B944-665F30FD6AED}">
      <dgm:prSet/>
      <dgm:spPr/>
      <dgm:t>
        <a:bodyPr/>
        <a:lstStyle/>
        <a:p>
          <a:endParaRPr lang="en-US"/>
        </a:p>
      </dgm:t>
    </dgm:pt>
    <dgm:pt modelId="{133566A1-C5FB-41A3-AAA9-E82AEB91FC2B}" type="sibTrans" cxnId="{D49C4631-0B56-44B0-B944-665F30FD6AED}">
      <dgm:prSet/>
      <dgm:spPr/>
      <dgm:t>
        <a:bodyPr/>
        <a:lstStyle/>
        <a:p>
          <a:endParaRPr lang="en-US"/>
        </a:p>
      </dgm:t>
    </dgm:pt>
    <dgm:pt modelId="{8ABDE189-EC19-4A33-B9D6-380E9A2C4A27}">
      <dgm:prSet/>
      <dgm:spPr/>
      <dgm:t>
        <a:bodyPr/>
        <a:lstStyle/>
        <a:p>
          <a:r>
            <a:rPr lang="en-US"/>
            <a:t>Should projects be claiming credits for sequestration?</a:t>
          </a:r>
        </a:p>
      </dgm:t>
    </dgm:pt>
    <dgm:pt modelId="{297F513E-98FE-4292-B236-4DB539A92847}" type="parTrans" cxnId="{A22479DC-FEF2-4DE0-BDEA-0CC75ECF4A5F}">
      <dgm:prSet/>
      <dgm:spPr/>
      <dgm:t>
        <a:bodyPr/>
        <a:lstStyle/>
        <a:p>
          <a:endParaRPr lang="en-US"/>
        </a:p>
      </dgm:t>
    </dgm:pt>
    <dgm:pt modelId="{09DEDCDE-2795-49B1-909A-76D6B821B760}" type="sibTrans" cxnId="{A22479DC-FEF2-4DE0-BDEA-0CC75ECF4A5F}">
      <dgm:prSet/>
      <dgm:spPr/>
      <dgm:t>
        <a:bodyPr/>
        <a:lstStyle/>
        <a:p>
          <a:endParaRPr lang="en-US"/>
        </a:p>
      </dgm:t>
    </dgm:pt>
    <dgm:pt modelId="{4FA28657-5D89-4A17-AAB2-BCDC01C923D5}" type="pres">
      <dgm:prSet presAssocID="{5F6E5AE3-2749-4E4A-B66F-32C78100A1F8}" presName="diagram" presStyleCnt="0">
        <dgm:presLayoutVars>
          <dgm:dir/>
          <dgm:resizeHandles val="exact"/>
        </dgm:presLayoutVars>
      </dgm:prSet>
      <dgm:spPr/>
    </dgm:pt>
    <dgm:pt modelId="{F7261294-4DFD-45F9-9342-FF3AC4C52E74}" type="pres">
      <dgm:prSet presAssocID="{53658F21-104C-4A5B-8537-5D66F9EF04A3}" presName="node" presStyleLbl="node1" presStyleIdx="0" presStyleCnt="8">
        <dgm:presLayoutVars>
          <dgm:bulletEnabled val="1"/>
        </dgm:presLayoutVars>
      </dgm:prSet>
      <dgm:spPr/>
    </dgm:pt>
    <dgm:pt modelId="{15A58026-6481-49AD-8F95-94A38883BA04}" type="pres">
      <dgm:prSet presAssocID="{A6A42481-3640-485E-B704-F9CB06833697}" presName="sibTrans" presStyleCnt="0"/>
      <dgm:spPr/>
    </dgm:pt>
    <dgm:pt modelId="{F8DF0887-91D3-4B0E-AA0A-C8FE9668856B}" type="pres">
      <dgm:prSet presAssocID="{FDA3CBAD-4649-4EE2-84A4-27182C149A94}" presName="node" presStyleLbl="node1" presStyleIdx="1" presStyleCnt="8">
        <dgm:presLayoutVars>
          <dgm:bulletEnabled val="1"/>
        </dgm:presLayoutVars>
      </dgm:prSet>
      <dgm:spPr/>
    </dgm:pt>
    <dgm:pt modelId="{E5C3B3B3-63F3-442A-97EB-24141F513BDD}" type="pres">
      <dgm:prSet presAssocID="{1DB93F26-B7F5-4664-B84E-AA46612DA190}" presName="sibTrans" presStyleCnt="0"/>
      <dgm:spPr/>
    </dgm:pt>
    <dgm:pt modelId="{C9DCE117-9E17-49B0-A466-D5C35EDE4B33}" type="pres">
      <dgm:prSet presAssocID="{5339C4D6-252C-4179-8863-51DD85B88357}" presName="node" presStyleLbl="node1" presStyleIdx="2" presStyleCnt="8">
        <dgm:presLayoutVars>
          <dgm:bulletEnabled val="1"/>
        </dgm:presLayoutVars>
      </dgm:prSet>
      <dgm:spPr/>
    </dgm:pt>
    <dgm:pt modelId="{19BBDDA4-BCD8-411A-9462-172BA4F85FA5}" type="pres">
      <dgm:prSet presAssocID="{D3A3D12B-672C-4149-894C-0A2708AE97EA}" presName="sibTrans" presStyleCnt="0"/>
      <dgm:spPr/>
    </dgm:pt>
    <dgm:pt modelId="{D77E8F9F-DE74-4599-A91F-73E4E3D8F9C0}" type="pres">
      <dgm:prSet presAssocID="{6DD2608A-1A5E-47E7-86D1-3D241CD6040C}" presName="node" presStyleLbl="node1" presStyleIdx="3" presStyleCnt="8">
        <dgm:presLayoutVars>
          <dgm:bulletEnabled val="1"/>
        </dgm:presLayoutVars>
      </dgm:prSet>
      <dgm:spPr/>
    </dgm:pt>
    <dgm:pt modelId="{D1D0F4EF-D0FD-4A79-AE61-74748B42E20B}" type="pres">
      <dgm:prSet presAssocID="{1129E590-CB51-46F6-B6AE-17CB771069F2}" presName="sibTrans" presStyleCnt="0"/>
      <dgm:spPr/>
    </dgm:pt>
    <dgm:pt modelId="{BAC2346A-6D78-4997-ADEF-6EE6E0DEA101}" type="pres">
      <dgm:prSet presAssocID="{9057CF0A-DA4B-4837-BBB9-6FEEEB4DE6C4}" presName="node" presStyleLbl="node1" presStyleIdx="4" presStyleCnt="8">
        <dgm:presLayoutVars>
          <dgm:bulletEnabled val="1"/>
        </dgm:presLayoutVars>
      </dgm:prSet>
      <dgm:spPr/>
    </dgm:pt>
    <dgm:pt modelId="{C60FB04F-FECD-4DB8-9B3F-0745EA40304A}" type="pres">
      <dgm:prSet presAssocID="{E5DBF3F6-B73C-48EB-8FDC-6844792B80B2}" presName="sibTrans" presStyleCnt="0"/>
      <dgm:spPr/>
    </dgm:pt>
    <dgm:pt modelId="{8728F2F0-4794-4C9E-A9A0-FD05AF35384D}" type="pres">
      <dgm:prSet presAssocID="{A84AADBE-E554-40A8-8E51-C23235EF5F46}" presName="node" presStyleLbl="node1" presStyleIdx="5" presStyleCnt="8">
        <dgm:presLayoutVars>
          <dgm:bulletEnabled val="1"/>
        </dgm:presLayoutVars>
      </dgm:prSet>
      <dgm:spPr/>
    </dgm:pt>
    <dgm:pt modelId="{9C113A99-C4AF-4664-80F4-03FFD0571484}" type="pres">
      <dgm:prSet presAssocID="{5C527ADB-A0D2-4456-9617-7994A99A3BEB}" presName="sibTrans" presStyleCnt="0"/>
      <dgm:spPr/>
    </dgm:pt>
    <dgm:pt modelId="{445DC9CA-48AC-418D-B154-E484D21FC1CA}" type="pres">
      <dgm:prSet presAssocID="{B4F42C73-1850-4880-8DCD-5BEC5FD3F546}" presName="node" presStyleLbl="node1" presStyleIdx="6" presStyleCnt="8">
        <dgm:presLayoutVars>
          <dgm:bulletEnabled val="1"/>
        </dgm:presLayoutVars>
      </dgm:prSet>
      <dgm:spPr/>
    </dgm:pt>
    <dgm:pt modelId="{F8CB09B1-4726-494C-91EA-C09C901DC73D}" type="pres">
      <dgm:prSet presAssocID="{133566A1-C5FB-41A3-AAA9-E82AEB91FC2B}" presName="sibTrans" presStyleCnt="0"/>
      <dgm:spPr/>
    </dgm:pt>
    <dgm:pt modelId="{66EDB053-70ED-4275-A93F-BC20E70B56E0}" type="pres">
      <dgm:prSet presAssocID="{8ABDE189-EC19-4A33-B9D6-380E9A2C4A27}" presName="node" presStyleLbl="node1" presStyleIdx="7" presStyleCnt="8">
        <dgm:presLayoutVars>
          <dgm:bulletEnabled val="1"/>
        </dgm:presLayoutVars>
      </dgm:prSet>
      <dgm:spPr/>
    </dgm:pt>
  </dgm:ptLst>
  <dgm:cxnLst>
    <dgm:cxn modelId="{BF1F632B-6DDE-4760-98E1-4B4F8CA7CFE5}" type="presOf" srcId="{A84AADBE-E554-40A8-8E51-C23235EF5F46}" destId="{8728F2F0-4794-4C9E-A9A0-FD05AF35384D}" srcOrd="0" destOrd="0" presId="urn:microsoft.com/office/officeart/2005/8/layout/default"/>
    <dgm:cxn modelId="{D49C4631-0B56-44B0-B944-665F30FD6AED}" srcId="{5F6E5AE3-2749-4E4A-B66F-32C78100A1F8}" destId="{B4F42C73-1850-4880-8DCD-5BEC5FD3F546}" srcOrd="6" destOrd="0" parTransId="{DE4E7AA3-65C5-44F9-BC9B-A001D9B0C0FB}" sibTransId="{133566A1-C5FB-41A3-AAA9-E82AEB91FC2B}"/>
    <dgm:cxn modelId="{6DB0C539-747B-429C-829E-2109F9180533}" srcId="{5F6E5AE3-2749-4E4A-B66F-32C78100A1F8}" destId="{FDA3CBAD-4649-4EE2-84A4-27182C149A94}" srcOrd="1" destOrd="0" parTransId="{7D9BA470-65F6-436B-AAF6-60D601D77A22}" sibTransId="{1DB93F26-B7F5-4664-B84E-AA46612DA190}"/>
    <dgm:cxn modelId="{3BC0A65F-171A-4378-9087-8D26720333F9}" srcId="{5F6E5AE3-2749-4E4A-B66F-32C78100A1F8}" destId="{9057CF0A-DA4B-4837-BBB9-6FEEEB4DE6C4}" srcOrd="4" destOrd="0" parTransId="{1714D63B-45F1-434C-88A1-04AEE22C4532}" sibTransId="{E5DBF3F6-B73C-48EB-8FDC-6844792B80B2}"/>
    <dgm:cxn modelId="{1F63157B-B2A3-4803-AC87-3B649F5987B7}" type="presOf" srcId="{5F6E5AE3-2749-4E4A-B66F-32C78100A1F8}" destId="{4FA28657-5D89-4A17-AAB2-BCDC01C923D5}" srcOrd="0" destOrd="0" presId="urn:microsoft.com/office/officeart/2005/8/layout/default"/>
    <dgm:cxn modelId="{F3CE458E-C50E-43F3-8EEF-7171E3262672}" srcId="{5F6E5AE3-2749-4E4A-B66F-32C78100A1F8}" destId="{5339C4D6-252C-4179-8863-51DD85B88357}" srcOrd="2" destOrd="0" parTransId="{20DB2F0F-483A-436C-82EF-20CBE44FD567}" sibTransId="{D3A3D12B-672C-4149-894C-0A2708AE97EA}"/>
    <dgm:cxn modelId="{554CD49F-FD4C-41AE-A96F-F3363B31CC95}" srcId="{5F6E5AE3-2749-4E4A-B66F-32C78100A1F8}" destId="{6DD2608A-1A5E-47E7-86D1-3D241CD6040C}" srcOrd="3" destOrd="0" parTransId="{650E9116-2222-46C5-9DE1-A88338AD3802}" sibTransId="{1129E590-CB51-46F6-B6AE-17CB771069F2}"/>
    <dgm:cxn modelId="{DD19B8A6-9C1D-4944-BB4F-4C2986BC36DB}" srcId="{5F6E5AE3-2749-4E4A-B66F-32C78100A1F8}" destId="{53658F21-104C-4A5B-8537-5D66F9EF04A3}" srcOrd="0" destOrd="0" parTransId="{B3EF1CF2-DF3D-4068-8056-F2406DFAAAC9}" sibTransId="{A6A42481-3640-485E-B704-F9CB06833697}"/>
    <dgm:cxn modelId="{A2D922B0-A909-4DB3-B20A-B3B211842F61}" type="presOf" srcId="{6DD2608A-1A5E-47E7-86D1-3D241CD6040C}" destId="{D77E8F9F-DE74-4599-A91F-73E4E3D8F9C0}" srcOrd="0" destOrd="0" presId="urn:microsoft.com/office/officeart/2005/8/layout/default"/>
    <dgm:cxn modelId="{45DF27BE-7DF3-4982-BEAA-07ECEE1AEC07}" type="presOf" srcId="{5339C4D6-252C-4179-8863-51DD85B88357}" destId="{C9DCE117-9E17-49B0-A466-D5C35EDE4B33}" srcOrd="0" destOrd="0" presId="urn:microsoft.com/office/officeart/2005/8/layout/default"/>
    <dgm:cxn modelId="{406181C1-8116-48D1-841A-23064957707C}" srcId="{5F6E5AE3-2749-4E4A-B66F-32C78100A1F8}" destId="{A84AADBE-E554-40A8-8E51-C23235EF5F46}" srcOrd="5" destOrd="0" parTransId="{7858166F-E1FB-402E-A976-A0092B5DAB05}" sibTransId="{5C527ADB-A0D2-4456-9617-7994A99A3BEB}"/>
    <dgm:cxn modelId="{EB0660C8-BD70-4567-A8E4-51A5C9C89AE9}" type="presOf" srcId="{B4F42C73-1850-4880-8DCD-5BEC5FD3F546}" destId="{445DC9CA-48AC-418D-B154-E484D21FC1CA}" srcOrd="0" destOrd="0" presId="urn:microsoft.com/office/officeart/2005/8/layout/default"/>
    <dgm:cxn modelId="{74BAC9D2-D069-46A2-BE2C-B184DF237C2F}" type="presOf" srcId="{8ABDE189-EC19-4A33-B9D6-380E9A2C4A27}" destId="{66EDB053-70ED-4275-A93F-BC20E70B56E0}" srcOrd="0" destOrd="0" presId="urn:microsoft.com/office/officeart/2005/8/layout/default"/>
    <dgm:cxn modelId="{A22479DC-FEF2-4DE0-BDEA-0CC75ECF4A5F}" srcId="{5F6E5AE3-2749-4E4A-B66F-32C78100A1F8}" destId="{8ABDE189-EC19-4A33-B9D6-380E9A2C4A27}" srcOrd="7" destOrd="0" parTransId="{297F513E-98FE-4292-B236-4DB539A92847}" sibTransId="{09DEDCDE-2795-49B1-909A-76D6B821B760}"/>
    <dgm:cxn modelId="{E28A03E3-27A8-4F0B-AABD-F46ECDCFA2AA}" type="presOf" srcId="{FDA3CBAD-4649-4EE2-84A4-27182C149A94}" destId="{F8DF0887-91D3-4B0E-AA0A-C8FE9668856B}" srcOrd="0" destOrd="0" presId="urn:microsoft.com/office/officeart/2005/8/layout/default"/>
    <dgm:cxn modelId="{8A0E14EA-15AB-4C54-BD94-E16C47B82B57}" type="presOf" srcId="{53658F21-104C-4A5B-8537-5D66F9EF04A3}" destId="{F7261294-4DFD-45F9-9342-FF3AC4C52E74}" srcOrd="0" destOrd="0" presId="urn:microsoft.com/office/officeart/2005/8/layout/default"/>
    <dgm:cxn modelId="{4D4F28EA-6CAF-406C-A55F-7D4A0C174287}" type="presOf" srcId="{9057CF0A-DA4B-4837-BBB9-6FEEEB4DE6C4}" destId="{BAC2346A-6D78-4997-ADEF-6EE6E0DEA101}" srcOrd="0" destOrd="0" presId="urn:microsoft.com/office/officeart/2005/8/layout/default"/>
    <dgm:cxn modelId="{30EA52EA-35D8-4A41-8038-9566B8844FD3}" type="presParOf" srcId="{4FA28657-5D89-4A17-AAB2-BCDC01C923D5}" destId="{F7261294-4DFD-45F9-9342-FF3AC4C52E74}" srcOrd="0" destOrd="0" presId="urn:microsoft.com/office/officeart/2005/8/layout/default"/>
    <dgm:cxn modelId="{ECE4FE55-DD1E-4C13-8E47-D7BAD1316F38}" type="presParOf" srcId="{4FA28657-5D89-4A17-AAB2-BCDC01C923D5}" destId="{15A58026-6481-49AD-8F95-94A38883BA04}" srcOrd="1" destOrd="0" presId="urn:microsoft.com/office/officeart/2005/8/layout/default"/>
    <dgm:cxn modelId="{B98FBFA6-7131-4D16-8122-9FC2A635C4F7}" type="presParOf" srcId="{4FA28657-5D89-4A17-AAB2-BCDC01C923D5}" destId="{F8DF0887-91D3-4B0E-AA0A-C8FE9668856B}" srcOrd="2" destOrd="0" presId="urn:microsoft.com/office/officeart/2005/8/layout/default"/>
    <dgm:cxn modelId="{E82AA080-5A3F-46F5-AA72-98427F619FB5}" type="presParOf" srcId="{4FA28657-5D89-4A17-AAB2-BCDC01C923D5}" destId="{E5C3B3B3-63F3-442A-97EB-24141F513BDD}" srcOrd="3" destOrd="0" presId="urn:microsoft.com/office/officeart/2005/8/layout/default"/>
    <dgm:cxn modelId="{0A0EC280-CE25-4D74-827C-194F4E379373}" type="presParOf" srcId="{4FA28657-5D89-4A17-AAB2-BCDC01C923D5}" destId="{C9DCE117-9E17-49B0-A466-D5C35EDE4B33}" srcOrd="4" destOrd="0" presId="urn:microsoft.com/office/officeart/2005/8/layout/default"/>
    <dgm:cxn modelId="{A94D0F25-54E3-47D4-B578-F5EA2B007611}" type="presParOf" srcId="{4FA28657-5D89-4A17-AAB2-BCDC01C923D5}" destId="{19BBDDA4-BCD8-411A-9462-172BA4F85FA5}" srcOrd="5" destOrd="0" presId="urn:microsoft.com/office/officeart/2005/8/layout/default"/>
    <dgm:cxn modelId="{BCC53DCB-0CBC-418D-A192-1864FA7E0F26}" type="presParOf" srcId="{4FA28657-5D89-4A17-AAB2-BCDC01C923D5}" destId="{D77E8F9F-DE74-4599-A91F-73E4E3D8F9C0}" srcOrd="6" destOrd="0" presId="urn:microsoft.com/office/officeart/2005/8/layout/default"/>
    <dgm:cxn modelId="{82642626-70EF-4363-AC8C-053BB487A359}" type="presParOf" srcId="{4FA28657-5D89-4A17-AAB2-BCDC01C923D5}" destId="{D1D0F4EF-D0FD-4A79-AE61-74748B42E20B}" srcOrd="7" destOrd="0" presId="urn:microsoft.com/office/officeart/2005/8/layout/default"/>
    <dgm:cxn modelId="{D1C342ED-5035-4F93-A236-8AA228F3C30D}" type="presParOf" srcId="{4FA28657-5D89-4A17-AAB2-BCDC01C923D5}" destId="{BAC2346A-6D78-4997-ADEF-6EE6E0DEA101}" srcOrd="8" destOrd="0" presId="urn:microsoft.com/office/officeart/2005/8/layout/default"/>
    <dgm:cxn modelId="{43A50403-61C6-471F-8ACE-6EB2787F5E84}" type="presParOf" srcId="{4FA28657-5D89-4A17-AAB2-BCDC01C923D5}" destId="{C60FB04F-FECD-4DB8-9B3F-0745EA40304A}" srcOrd="9" destOrd="0" presId="urn:microsoft.com/office/officeart/2005/8/layout/default"/>
    <dgm:cxn modelId="{AC4F5BB4-CDE6-47DD-97E3-590FD2FA0B50}" type="presParOf" srcId="{4FA28657-5D89-4A17-AAB2-BCDC01C923D5}" destId="{8728F2F0-4794-4C9E-A9A0-FD05AF35384D}" srcOrd="10" destOrd="0" presId="urn:microsoft.com/office/officeart/2005/8/layout/default"/>
    <dgm:cxn modelId="{9A530B67-263D-4B1C-92B8-0B4569FE3007}" type="presParOf" srcId="{4FA28657-5D89-4A17-AAB2-BCDC01C923D5}" destId="{9C113A99-C4AF-4664-80F4-03FFD0571484}" srcOrd="11" destOrd="0" presId="urn:microsoft.com/office/officeart/2005/8/layout/default"/>
    <dgm:cxn modelId="{CA6FEADE-605D-420C-B25F-65E98FA1B7E9}" type="presParOf" srcId="{4FA28657-5D89-4A17-AAB2-BCDC01C923D5}" destId="{445DC9CA-48AC-418D-B154-E484D21FC1CA}" srcOrd="12" destOrd="0" presId="urn:microsoft.com/office/officeart/2005/8/layout/default"/>
    <dgm:cxn modelId="{742C9C84-898B-4972-AEC0-8225FA5A2A39}" type="presParOf" srcId="{4FA28657-5D89-4A17-AAB2-BCDC01C923D5}" destId="{F8CB09B1-4726-494C-91EA-C09C901DC73D}" srcOrd="13" destOrd="0" presId="urn:microsoft.com/office/officeart/2005/8/layout/default"/>
    <dgm:cxn modelId="{5D8D555A-5404-4487-BD32-C198D087455F}" type="presParOf" srcId="{4FA28657-5D89-4A17-AAB2-BCDC01C923D5}" destId="{66EDB053-70ED-4275-A93F-BC20E70B56E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61294-4DFD-45F9-9342-FF3AC4C52E74}">
      <dsp:nvSpPr>
        <dsp:cNvPr id="0" name=""/>
        <dsp:cNvSpPr/>
      </dsp:nvSpPr>
      <dsp:spPr>
        <a:xfrm>
          <a:off x="3033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Should fNRB decrease each year if project is effective?</a:t>
          </a:r>
        </a:p>
      </dsp:txBody>
      <dsp:txXfrm>
        <a:off x="3033" y="465188"/>
        <a:ext cx="2406440" cy="1443864"/>
      </dsp:txXfrm>
    </dsp:sp>
    <dsp:sp modelId="{F8DF0887-91D3-4B0E-AA0A-C8FE9668856B}">
      <dsp:nvSpPr>
        <dsp:cNvPr id="0" name=""/>
        <dsp:cNvSpPr/>
      </dsp:nvSpPr>
      <dsp:spPr>
        <a:xfrm>
          <a:off x="2650118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Tracking differences in fNRB overtime to enhance ratings robustness?</a:t>
          </a:r>
        </a:p>
      </dsp:txBody>
      <dsp:txXfrm>
        <a:off x="2650118" y="465188"/>
        <a:ext cx="2406440" cy="1443864"/>
      </dsp:txXfrm>
    </dsp:sp>
    <dsp:sp modelId="{C9DCE117-9E17-49B0-A466-D5C35EDE4B33}">
      <dsp:nvSpPr>
        <dsp:cNvPr id="0" name=""/>
        <dsp:cNvSpPr/>
      </dsp:nvSpPr>
      <dsp:spPr>
        <a:xfrm>
          <a:off x="5297203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Explanation of BURN fNRB method and differences to MoFuSS?</a:t>
          </a:r>
        </a:p>
      </dsp:txBody>
      <dsp:txXfrm>
        <a:off x="5297203" y="465188"/>
        <a:ext cx="2406440" cy="1443864"/>
      </dsp:txXfrm>
    </dsp:sp>
    <dsp:sp modelId="{D77E8F9F-DE74-4599-A91F-73E4E3D8F9C0}">
      <dsp:nvSpPr>
        <dsp:cNvPr id="0" name=""/>
        <dsp:cNvSpPr/>
      </dsp:nvSpPr>
      <dsp:spPr>
        <a:xfrm>
          <a:off x="7944287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the fNRB accuracy for commodity-based fuels like charcoal?</a:t>
          </a:r>
        </a:p>
      </dsp:txBody>
      <dsp:txXfrm>
        <a:off x="7944287" y="465188"/>
        <a:ext cx="2406440" cy="1443864"/>
      </dsp:txXfrm>
    </dsp:sp>
    <dsp:sp modelId="{BAC2346A-6D78-4997-ADEF-6EE6E0DEA101}">
      <dsp:nvSpPr>
        <dsp:cNvPr id="0" name=""/>
        <dsp:cNvSpPr/>
      </dsp:nvSpPr>
      <dsp:spPr>
        <a:xfrm>
          <a:off x="3033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can you know where fuel is sourced from?</a:t>
          </a:r>
        </a:p>
      </dsp:txBody>
      <dsp:txXfrm>
        <a:off x="3033" y="2149697"/>
        <a:ext cx="2406440" cy="1443864"/>
      </dsp:txXfrm>
    </dsp:sp>
    <dsp:sp modelId="{8728F2F0-4794-4C9E-A9A0-FD05AF35384D}">
      <dsp:nvSpPr>
        <dsp:cNvPr id="0" name=""/>
        <dsp:cNvSpPr/>
      </dsp:nvSpPr>
      <dsp:spPr>
        <a:xfrm>
          <a:off x="2650118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fNRB for households which don't disclose household locations?</a:t>
          </a:r>
        </a:p>
      </dsp:txBody>
      <dsp:txXfrm>
        <a:off x="2650118" y="2149697"/>
        <a:ext cx="2406440" cy="1443864"/>
      </dsp:txXfrm>
    </dsp:sp>
    <dsp:sp modelId="{445DC9CA-48AC-418D-B154-E484D21FC1CA}">
      <dsp:nvSpPr>
        <dsp:cNvPr id="0" name=""/>
        <dsp:cNvSpPr/>
      </dsp:nvSpPr>
      <dsp:spPr>
        <a:xfrm>
          <a:off x="5297203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fNRB for households which rely mainly on harvest residue e.g. they have no impact on forest dynamics?</a:t>
          </a:r>
        </a:p>
      </dsp:txBody>
      <dsp:txXfrm>
        <a:off x="5297203" y="2149697"/>
        <a:ext cx="2406440" cy="1443864"/>
      </dsp:txXfrm>
    </dsp:sp>
    <dsp:sp modelId="{66EDB053-70ED-4275-A93F-BC20E70B56E0}">
      <dsp:nvSpPr>
        <dsp:cNvPr id="0" name=""/>
        <dsp:cNvSpPr/>
      </dsp:nvSpPr>
      <dsp:spPr>
        <a:xfrm>
          <a:off x="7944287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Should projects be claiming credits for sequestration?</a:t>
          </a:r>
        </a:p>
      </dsp:txBody>
      <dsp:txXfrm>
        <a:off x="7944287" y="2149697"/>
        <a:ext cx="2406440" cy="1443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ADAFC-062C-4FAE-980E-ABBBC6CAE62B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3EC71-FF9A-4880-B0CF-F503C7E200A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645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2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26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389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58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037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05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163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3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54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0821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108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246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4658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75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1905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2D8D81B-B9B9-47E3-8CB8-2CDC56E7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F1F8DE1-6956-44F3-8C20-F4A5DD9D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881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744C678-032C-41AB-A683-A109D26C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388100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AFEBEF4-9951-43EF-BF5A-7AF9D2B3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88100"/>
            <a:ext cx="753545" cy="365125"/>
          </a:xfrm>
          <a:prstGeom prst="rect">
            <a:avLst/>
          </a:prstGeo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71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988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085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B2FB02-F237-4B28-97B2-EC90998C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012A7E-101B-4A39-9F84-F47F80C65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DFBE31-91CA-4E04-AE4F-98D64598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496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B43015-1BA7-44BD-B509-694B94B5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FCE723-A104-4DB4-B0B4-F8AFDC7E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B8ED01-1C82-4BA0-8EB8-C621E657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3685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41C8862-F915-4448-90BF-7E4264CD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B8196C-F5BF-48EC-B7DF-6EBA2B7B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723E9C2-2E48-4716-B5DC-EA687E4E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4313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17A5FF-2413-4E98-8AB8-4C5CBDCE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866CB2-8049-449D-AA44-CC819825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48AA23-A9C2-4119-AC23-890CB1BA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5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363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B33A1F-D95D-411C-9EC6-CA0E9D33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529D2F-97CD-4554-A5B8-A8986299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B00766-7C14-4D72-B8FB-EB3CC8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192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12B035-D128-4B6B-80D8-C1566303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44DD44-241D-4070-A8E9-164345AF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D20747-5F6D-4075-99CC-064695F8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62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A0F5C0-99E7-4462-8375-5BA9F6C2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D304FC-4B3C-4A93-BA09-820B0BC3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516C3E-3C10-4506-A38D-90F66BB6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121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30F2ECD-0592-4DFE-9B6E-377EA254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78342B4-D442-45FB-A869-0EB796BB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5704D4-0F8F-46F3-8DAE-3914175D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043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1094B-65E4-46DC-ADEA-345E12C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4782554-83EE-4FE9-8731-923C958C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46BFFF-503D-4CD1-8FF9-1D4A7F23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38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4DD4FFA-25C0-4EFD-9C13-66F5E6BC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072FDC8-FD06-4505-80D7-35556348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ABE3D38-33F9-4018-8E37-E0EBEEDA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883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A39040-4078-4B26-B5B2-B5A84488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21648B-9039-4B1C-962C-8680D470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D37A34-0EDD-46D0-82C8-7A4A2D32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8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602DA7C-A2FD-4337-BCF4-59D3F793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884D1A-C239-49AA-9168-A47A779A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039CC24-E0FB-472B-8792-04BD7B69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209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D6001E1-D3A5-4ADB-A874-1E415E74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8BDBD73E-DAAF-4E86-B537-09193545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E2FB4B6-E5E8-4BC3-AAC2-DF3A2BD5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402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B63C64-C8AF-4014-8390-76F4F601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327798-CB3F-4DF5-8A44-A4717C98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A2C6B-1F1B-48FC-A2CC-6BF5F901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90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6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A2E8B6-D00D-4F96-B5C5-C62D60CC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A7D65D-F0B3-4DFE-AD60-2B6B8B54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532D04-3B5F-4DC7-A4F5-8E75DD16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848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2D8D81B-B9B9-47E3-8CB8-2CDC56E7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F1F8DE1-6956-44F3-8C20-F4A5DD9D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881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744C678-032C-41AB-A683-A109D26C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388100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AFEBEF4-9951-43EF-BF5A-7AF9D2B3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88100"/>
            <a:ext cx="753545" cy="365125"/>
          </a:xfrm>
          <a:prstGeom prst="rect">
            <a:avLst/>
          </a:prstGeo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352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3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477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7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317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62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49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731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743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34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5.png"/><Relationship Id="rId32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jpg"/><Relationship Id="rId36" Type="http://schemas.openxmlformats.org/officeDocument/2006/relationships/hyperlink" Target="https://meet.google.com/ocj-yzur-uws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hyperlink" Target="https://wegp.unam.mx/courses/BeZero2025" TargetMode="External"/><Relationship Id="rId8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egp.unam.mx/courses/BeZero2025" TargetMode="Externa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3 Imagen"/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4" t="44850" r="6624"/>
          <a:stretch/>
        </p:blipFill>
        <p:spPr>
          <a:xfrm>
            <a:off x="0" y="0"/>
            <a:ext cx="12192000" cy="58174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BC77DC-28DE-463D-B60F-D1559AEDA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59" y="1823966"/>
            <a:ext cx="9633527" cy="1604757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Cross-Checking Cookstove Projects' fNRB Claims with MoFuSS</a:t>
            </a:r>
            <a:b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</a:b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Capacity Building Workshop for </a:t>
            </a:r>
            <a:r>
              <a:rPr lang="en-US" sz="2800" dirty="0" err="1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BeZero</a:t>
            </a:r>
            <a:endParaRPr lang="es-MX" sz="2800" b="1" i="1" dirty="0">
              <a:solidFill>
                <a:schemeClr val="tx1">
                  <a:lumMod val="8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F63D8B-0BF0-4A18-A5EE-74F1C323A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" y="150536"/>
            <a:ext cx="2028130" cy="972597"/>
          </a:xfrm>
          <a:prstGeom prst="rect">
            <a:avLst/>
          </a:prstGeom>
        </p:spPr>
      </p:pic>
      <p:pic>
        <p:nvPicPr>
          <p:cNvPr id="6" name="Picture 6" descr="Image result for c3 unam transparente">
            <a:extLst>
              <a:ext uri="{FF2B5EF4-FFF2-40B4-BE49-F238E27FC236}">
                <a16:creationId xmlns:a16="http://schemas.microsoft.com/office/drawing/2014/main" id="{535A1B1F-C12D-7D9A-BDCF-76B816CC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059" y="240911"/>
            <a:ext cx="1985652" cy="709162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045F99-F98F-4052-47BA-D3C493EAFF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859" y="172336"/>
            <a:ext cx="2377319" cy="838474"/>
          </a:xfrm>
          <a:prstGeom prst="rect">
            <a:avLst/>
          </a:prstGeom>
        </p:spPr>
      </p:pic>
      <p:pic>
        <p:nvPicPr>
          <p:cNvPr id="13" name="Picture 12" descr="A black background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E441B31-55AD-2EFA-2CE4-1BBC29D7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1" y="107750"/>
            <a:ext cx="3603853" cy="9730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0D8D832-3FF6-6CF3-BF9D-37241A593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4459" y="285483"/>
            <a:ext cx="2438074" cy="703144"/>
          </a:xfrm>
          <a:prstGeom prst="rect">
            <a:avLst/>
          </a:prstGeom>
        </p:spPr>
      </p:pic>
      <p:pic>
        <p:nvPicPr>
          <p:cNvPr id="11" name="Picture 10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33464D4B-D7B2-B6A3-52AE-8F63A0669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10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83" y="3547245"/>
            <a:ext cx="589984" cy="478364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820E5D2-AA44-4350-9AC4-A4144801AE67}"/>
              </a:ext>
            </a:extLst>
          </p:cNvPr>
          <p:cNvGrpSpPr/>
          <p:nvPr/>
        </p:nvGrpSpPr>
        <p:grpSpPr>
          <a:xfrm>
            <a:off x="63810" y="3568928"/>
            <a:ext cx="12128190" cy="2532280"/>
            <a:chOff x="945584" y="12120743"/>
            <a:chExt cx="15480771" cy="3893367"/>
          </a:xfrm>
        </p:grpSpPr>
        <p:pic>
          <p:nvPicPr>
            <p:cNvPr id="191" name="Imagen 19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346" l="9804" r="89706">
                          <a14:foregroundMark x1="56699" y1="11765" x2="56046" y2="32516"/>
                          <a14:foregroundMark x1="42810" y1="38235" x2="47876" y2="40686"/>
                          <a14:foregroundMark x1="80556" y1="35621" x2="82516" y2="69608"/>
                          <a14:backgroundMark x1="71732" y1="29412" x2="70425" y2="43791"/>
                          <a14:backgroundMark x1="45261" y1="33824" x2="52778" y2="40033"/>
                          <a14:backgroundMark x1="65523" y1="47059" x2="65523" y2="47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23" y="14107533"/>
              <a:ext cx="1279837" cy="1279837"/>
            </a:xfrm>
            <a:prstGeom prst="rect">
              <a:avLst/>
            </a:prstGeom>
          </p:spPr>
        </p:pic>
        <p:pic>
          <p:nvPicPr>
            <p:cNvPr id="102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140059" y="14861991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3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46370" y="1344701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4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756485" y="12884386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5" name="Google Shape;136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390197" y="14566701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6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45584" y="14847638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7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307309" y="1468459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8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877164" y="14583822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9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09680" y="14335828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0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31549" y="14305429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1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3209905" y="13137486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2" name="Google Shape;128;gbd574e7d0b_1_372" descr="Imagen que contiene grande, hecho, cama, hecho de madera&#10;&#10;Descripción generada automáticament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3385155" y="13787010"/>
              <a:ext cx="2713442" cy="196620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3" name="Google Shape;136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660575" y="14156739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4" name="Google Shape;141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649477" y="1405685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5" name="Google Shape;143;gbd574e7d0b_1_372" descr="Una planta con hojas verdes&#10;&#10;Descripción generada automáticament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661079" y="14526915"/>
              <a:ext cx="363058" cy="385850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6" name="Google Shape;146;gbd574e7d0b_1_37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9758925" y="14261078"/>
              <a:ext cx="699499" cy="68407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7" name="Google Shape;147;gbd574e7d0b_1_37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553382" y="12633940"/>
              <a:ext cx="2794209" cy="2299030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8" name="Google Shape;148;gbd574e7d0b_1_37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434982" y="13163268"/>
              <a:ext cx="1120937" cy="175040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9" name="Google Shape;149;gbd574e7d0b_1_37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322063" y="12295092"/>
              <a:ext cx="1537729" cy="2612008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0" name="Google Shape;156;gbd574e7d0b_1_37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192175" y="14181367"/>
              <a:ext cx="1253663" cy="112039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1" name="Google Shape;167;gbd574e7d0b_1_37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flipH="1">
              <a:off x="6917377" y="14216509"/>
              <a:ext cx="312923" cy="7667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2" name="Google Shape;173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614050" y="12617933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3" name="Google Shape;174;gbd574e7d0b_1_37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481920" y="12120743"/>
              <a:ext cx="3519970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4" name="Google Shape;173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858592" y="13010524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5" name="Google Shape;173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321008" y="13163266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6" name="Google Shape;174;gbd574e7d0b_1_37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009433" y="12957807"/>
              <a:ext cx="3519969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7" name="Google Shape;174;gbd574e7d0b_1_37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468801" y="13095668"/>
              <a:ext cx="3519970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8" name="Google Shape;136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029362" y="1440603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9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309556" y="13132722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0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3704900" y="13224409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1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274806" y="1351188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2" name="Google Shape;177;gbd574e7d0b_1_37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2907589" y="1274766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0" name="Google Shape;136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flipH="1">
              <a:off x="11512738" y="14790063"/>
              <a:ext cx="4749201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3" name="Google Shape;178;gbd574e7d0b_1_37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4365653" y="15021647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4" name="Google Shape;179;gbd574e7d0b_1_37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4098074" y="15146674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3" name="Google Shape;162;gbd574e7d0b_1_372" descr="Imagen que contiene cerca, nieve, niño, competencia de atletismo&#10;&#10;Descripción generada automáticament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4668417" y="14733558"/>
              <a:ext cx="760154" cy="82623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5" name="Google Shape;180;gbd574e7d0b_1_37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4632097" y="15037605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6" name="Google Shape;181;gbd574e7d0b_1_37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4455552" y="15144119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7" name="Imagen 186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8273" y="15114354"/>
              <a:ext cx="1184641" cy="454876"/>
            </a:xfrm>
            <a:prstGeom prst="rect">
              <a:avLst/>
            </a:prstGeom>
          </p:spPr>
        </p:pic>
        <p:pic>
          <p:nvPicPr>
            <p:cNvPr id="181" name="Google Shape;160;gbd574e7d0b_1_372" descr="Imagen que contiene hombre, sostener, oscuro, mujer&#10;&#10;Descripción generada automáticamente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3343269" y="14583824"/>
              <a:ext cx="1197122" cy="100624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2" name="Google Shape;159;gbd574e7d0b_1_372" descr="Imagen que contiene paraguas, sombrero&#10;&#10;Descripción generada automáticamente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13912887" y="14584348"/>
              <a:ext cx="383081" cy="7777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8" name="Imagen 187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2930" b="99512" l="2343" r="98829">
                          <a14:foregroundMark x1="44949" y1="93848" x2="44949" y2="96289"/>
                          <a14:backgroundMark x1="79356" y1="54590" x2="95168" y2="40820"/>
                          <a14:backgroundMark x1="11274" y1="49902" x2="13031" y2="55176"/>
                          <a14:backgroundMark x1="24597" y1="50195" x2="20791" y2="53613"/>
                          <a14:backgroundMark x1="87116" y1="38867" x2="87116" y2="38867"/>
                          <a14:backgroundMark x1="84041" y1="41797" x2="88873" y2="37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587" y="14733961"/>
              <a:ext cx="669325" cy="1003497"/>
            </a:xfrm>
            <a:prstGeom prst="rect">
              <a:avLst/>
            </a:prstGeom>
          </p:spPr>
        </p:pic>
        <p:pic>
          <p:nvPicPr>
            <p:cNvPr id="192" name="Imagen 191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2699" b="100000" l="1440" r="98360">
                          <a14:foregroundMark x1="34000" y1="25855" x2="34000" y2="25855"/>
                          <a14:backgroundMark x1="79920" y1="67127" x2="94760" y2="70006"/>
                          <a14:backgroundMark x1="82040" y1="69526" x2="92840" y2="83143"/>
                          <a14:backgroundMark x1="15040" y1="78944" x2="21640" y2="65867"/>
                          <a14:backgroundMark x1="3520" y1="70606" x2="5600" y2="81584"/>
                          <a14:backgroundMark x1="15360" y1="84703" x2="17120" y2="77924"/>
                          <a14:backgroundMark x1="94240" y1="81584" x2="97400" y2="74745"/>
                          <a14:backgroundMark x1="94240" y1="92861" x2="97040" y2="8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257" y="13947339"/>
              <a:ext cx="2307240" cy="1538467"/>
            </a:xfrm>
            <a:prstGeom prst="rect">
              <a:avLst/>
            </a:prstGeom>
          </p:spPr>
        </p:pic>
        <p:pic>
          <p:nvPicPr>
            <p:cNvPr id="137" name="Google Shape;136;gbd574e7d0b_1_37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530070" y="14819233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113671-DA76-4E55-896E-6659C63CED79}"/>
              </a:ext>
            </a:extLst>
          </p:cNvPr>
          <p:cNvSpPr txBox="1"/>
          <p:nvPr/>
        </p:nvSpPr>
        <p:spPr>
          <a:xfrm>
            <a:off x="46786" y="6058225"/>
            <a:ext cx="1208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London, February 11</a:t>
            </a:r>
            <a:r>
              <a:rPr lang="en-US" sz="2000" baseline="30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 &amp; 12</a:t>
            </a:r>
            <a:r>
              <a:rPr lang="en-US" sz="2000" baseline="30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 2025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Webpage: 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  <a:hlinkClick r:id="rId35"/>
              </a:rPr>
              <a:t>https://wegp.unam.mx/courses/BeZero2025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           Google Meet: 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  <a:hlinkClick r:id="rId36"/>
              </a:rPr>
              <a:t>https://meet.google.com/ocj-yzur-uws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3448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F118A8D7-A4C4-407D-72D8-79C4986E1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b="245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E783F-5F09-7784-DE29-BC6ACE9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7D38-F1B1-D899-F930-C18B92DE2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6231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Provide tools to evaluate the credibility of fNRB claims from cookstove projects:</a:t>
            </a:r>
          </a:p>
          <a:p>
            <a:pPr lvl="1"/>
            <a:r>
              <a:rPr lang="en-US" sz="2400" dirty="0"/>
              <a:t>Tier 1: Consulting readily available results from 1km simulations on the MoFuSS webpage.</a:t>
            </a:r>
          </a:p>
          <a:p>
            <a:pPr lvl="1"/>
            <a:r>
              <a:rPr lang="en-US" sz="2400" dirty="0"/>
              <a:t>Tier 2: Running local simulations at 1000m as a prototype of the ongoing </a:t>
            </a:r>
            <a:r>
              <a:rPr lang="en-US" sz="2400" dirty="0" err="1"/>
              <a:t>WebMoFuSS</a:t>
            </a:r>
            <a:r>
              <a:rPr lang="en-US" sz="2400" dirty="0"/>
              <a:t> simulation tool, currently under development by the MoFuSS team.</a:t>
            </a:r>
          </a:p>
          <a:p>
            <a:endParaRPr lang="en-US" dirty="0"/>
          </a:p>
          <a:p>
            <a:r>
              <a:rPr lang="en-US" sz="1800" i="1" dirty="0"/>
              <a:t>For Project Developers: It serves as a resource to help calculate fNRB values within plausible ranges, grounded in observed data and geospatial simulations, leveraging nearly two decades of experience from MoFuSS researchers and developers</a:t>
            </a:r>
            <a:r>
              <a:rPr lang="en-US" sz="18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C59058-D8FC-2382-89C1-472031E7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8105D3-51BF-ED73-0C6F-9722774C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657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4A3B-6CA6-4F27-7C19-E219FAE7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BeZero’s</a:t>
            </a:r>
            <a:r>
              <a:rPr lang="en-US" dirty="0">
                <a:solidFill>
                  <a:schemeClr val="tx1"/>
                </a:solidFill>
              </a:rPr>
              <a:t> questions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61041A7-3A66-D575-3610-0D5CBB4C82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3795" y="1732449"/>
          <a:ext cx="10353762" cy="405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4A8-7A91-9064-1AE5-96AB226E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8A63B-F143-0695-C1B5-21963A9A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pic>
        <p:nvPicPr>
          <p:cNvPr id="3" name="Picture 2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ACD30C4B-B960-EA83-1930-0161EA3956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0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57" y="337727"/>
            <a:ext cx="589984" cy="4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407B-7DA5-8D9B-9CE3-936A9EDE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 – Day 1 (5hrs)</a:t>
            </a:r>
            <a:br>
              <a:rPr lang="en-US" dirty="0"/>
            </a:br>
            <a:r>
              <a:rPr lang="en-US" dirty="0">
                <a:hlinkClick r:id="rId2"/>
              </a:rPr>
              <a:t>https://wegp.unam.mx/courses/BeZero2025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416EA-1B08-514F-4A59-FFF5A4880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853078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en-US" b="1" dirty="0"/>
              <a:t>Part I: Presentations and Discussion: To provide foundational knowledge and address </a:t>
            </a:r>
            <a:r>
              <a:rPr lang="en-US" b="1" dirty="0" err="1"/>
              <a:t>BeZero’s</a:t>
            </a:r>
            <a:r>
              <a:rPr lang="en-US" b="1" dirty="0"/>
              <a:t> questions.</a:t>
            </a:r>
          </a:p>
          <a:p>
            <a:pPr lvl="1"/>
            <a:r>
              <a:rPr lang="en-US" dirty="0"/>
              <a:t>Generating Emission Reductions from Clean Cooking Interventions – Rob </a:t>
            </a:r>
            <a:r>
              <a:rPr lang="en-US" dirty="0" err="1"/>
              <a:t>Bailis</a:t>
            </a:r>
            <a:r>
              <a:rPr lang="en-US" dirty="0"/>
              <a:t> - SEI</a:t>
            </a:r>
          </a:p>
          <a:p>
            <a:pPr lvl="1"/>
            <a:r>
              <a:rPr lang="en-US" dirty="0"/>
              <a:t>The CLEAR Methodology for Cooking Energy Transitions – Steven </a:t>
            </a:r>
            <a:r>
              <a:rPr lang="en-US" dirty="0" err="1"/>
              <a:t>Pluymaekers</a:t>
            </a:r>
            <a:r>
              <a:rPr lang="en-US" dirty="0"/>
              <a:t> - CCA</a:t>
            </a:r>
          </a:p>
          <a:p>
            <a:pPr lvl="1"/>
            <a:r>
              <a:rPr lang="en-US" dirty="0"/>
              <a:t>Woodfuel Supply and Demand Dynamics – Adrian</a:t>
            </a:r>
          </a:p>
          <a:p>
            <a:pPr lvl="1"/>
            <a:r>
              <a:rPr lang="en-US" dirty="0"/>
              <a:t>Inside MoFuSS: How the Model Works – Adrian</a:t>
            </a:r>
          </a:p>
          <a:p>
            <a:pPr lvl="1"/>
            <a:r>
              <a:rPr lang="en-US" dirty="0" err="1"/>
              <a:t>BeZero’s</a:t>
            </a:r>
            <a:r>
              <a:rPr lang="en-US" dirty="0"/>
              <a:t> Cookstove Rating Approach, focusing on the fNRB Parameter – Discussion and comparative analysis.</a:t>
            </a:r>
          </a:p>
          <a:p>
            <a:pPr lvl="1"/>
            <a:r>
              <a:rPr lang="en-US" dirty="0"/>
              <a:t>New MoFuSS Developments for 2025 – 2026. – Adrian &amp; Rob</a:t>
            </a:r>
          </a:p>
          <a:p>
            <a:pPr marL="36900" indent="0">
              <a:buNone/>
            </a:pPr>
            <a:r>
              <a:rPr lang="en-US" b="1" dirty="0"/>
              <a:t>Part II: Hands-On Exercise: To equip participants with practical skills for applying MoFuSS results.</a:t>
            </a:r>
          </a:p>
          <a:p>
            <a:pPr lvl="1"/>
            <a:r>
              <a:rPr lang="en-US" dirty="0"/>
              <a:t>Using MoFuSS Results at 1km to Validate Cookstove Project Claims</a:t>
            </a:r>
          </a:p>
          <a:p>
            <a:pPr lvl="1"/>
            <a:r>
              <a:rPr lang="en-US" dirty="0"/>
              <a:t>Practical Examples: Cross-Checking Registered Cookstove Projects</a:t>
            </a:r>
          </a:p>
          <a:p>
            <a:pPr lvl="1"/>
            <a:r>
              <a:rPr lang="en-US" dirty="0"/>
              <a:t>How to Cite and Report MoFuSS Results During Ongoing Paper Publication</a:t>
            </a:r>
          </a:p>
          <a:p>
            <a:pPr marL="36900" indent="0">
              <a:buNone/>
            </a:pPr>
            <a:r>
              <a:rPr lang="en-US" b="1" dirty="0"/>
              <a:t>Part III: Pre-installation and setup with second day participants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2146-9735-253E-0754-CED06850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1F963-87AA-79BA-36FA-2E6C45DD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17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6312-401F-D7F3-310C-B3EF25A2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words on workshop dynamics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D0FF-BFF7-2621-0EE7-1F237C72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E485-5E9F-E73A-8AD0-FB2AFEF7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pic>
        <p:nvPicPr>
          <p:cNvPr id="9" name="Picture 8" descr="A red rectangular sign with black text&#10;&#10;Description automatically generated">
            <a:extLst>
              <a:ext uri="{FF2B5EF4-FFF2-40B4-BE49-F238E27FC236}">
                <a16:creationId xmlns:a16="http://schemas.microsoft.com/office/drawing/2014/main" id="{6103B5DE-62FF-44EF-95BA-C5E186F4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9"/>
          <a:stretch/>
        </p:blipFill>
        <p:spPr>
          <a:xfrm>
            <a:off x="94645" y="0"/>
            <a:ext cx="11975292" cy="67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119C853B-DC95-441B-A252-0180BA021938}" vid="{6F75C149-C499-4BD6-8BCF-83DD156E968D}"/>
    </a:ext>
  </a:extLst>
</a:theme>
</file>

<file path=ppt/theme/theme3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ersonalizado 1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8054</TotalTime>
  <Words>409</Words>
  <Application>Microsoft Office PowerPoint</Application>
  <PresentationFormat>Widescreen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Abadi Extra Light</vt:lpstr>
      <vt:lpstr>Calibri</vt:lpstr>
      <vt:lpstr>Calibri Light</vt:lpstr>
      <vt:lpstr>Wingdings 2</vt:lpstr>
      <vt:lpstr>HDOfficeLightV0</vt:lpstr>
      <vt:lpstr>Tema1</vt:lpstr>
      <vt:lpstr>Pizarra</vt:lpstr>
      <vt:lpstr>Cross-Checking Cookstove Projects' fNRB Claims with MoFuSS Capacity Building Workshop for BeZero</vt:lpstr>
      <vt:lpstr>Goals</vt:lpstr>
      <vt:lpstr>BeZero’s questions</vt:lpstr>
      <vt:lpstr>Agenda – Day 1 (5hrs) https://wegp.unam.mx/courses/BeZero2025</vt:lpstr>
      <vt:lpstr>Two words on workshop dynamics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harvest of wood for firewood and charcoal: A driver of environmental degradation?</dc:title>
  <dc:creator>ADRIAN GHILARDI</dc:creator>
  <cp:lastModifiedBy>ADRIAN GHILARDI</cp:lastModifiedBy>
  <cp:revision>190</cp:revision>
  <dcterms:created xsi:type="dcterms:W3CDTF">2019-11-27T14:38:36Z</dcterms:created>
  <dcterms:modified xsi:type="dcterms:W3CDTF">2025-02-11T08:24:58Z</dcterms:modified>
</cp:coreProperties>
</file>